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5" r:id="rId9"/>
    <p:sldId id="274" r:id="rId10"/>
    <p:sldId id="272" r:id="rId11"/>
    <p:sldId id="266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D1B08-69F7-CD4C-B7A6-6CBE951F7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4D037A-2FD8-1F4D-8269-71F0CAEAA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7C0FA-B595-5E4D-8616-7DAF4802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9A1B5-B40C-9046-A4AD-D2DA2144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89744-7E95-A74E-8300-706D46E8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17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1A491-6694-2A4D-BFE3-43C833DD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54DED1-B1CD-AA4C-8529-6508BFD2B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7A1B5-6705-B44A-BBB0-F28250500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C0639-9117-424A-A31C-63B4A90F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33444-7B7E-8D42-84F9-69039AB4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893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339BE1-936B-DF4B-A798-4A7D026AE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3B50FF-E48A-B64E-BD89-A3166D68F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89245-09CE-0844-A182-4DB87BDE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9E232-28BE-4949-88F3-E462C2A5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D2D93-34CD-B849-A35E-D19D7F08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06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FB4C3-F1EA-4C4A-B19E-79FB29D8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6DB7E9-526D-3C45-8426-B4A75642F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34814-C48B-3342-A520-C391F381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00C9C7-39B2-5144-B0FA-009C370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32D99-7B1D-C44F-95ED-D8D633B3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077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51942-7619-8E43-A0B4-721DA2F3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DC921B-5DA6-A749-B711-73E32FBD1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37B9D-D335-6B48-98EE-548CD7A4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9EF77-EB38-DE4C-9FCA-69627BCD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45210-3FDF-214A-A7F5-FD927FE9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446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A86E0-7B31-C74D-AFF3-E079F25A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463FE-5160-BE41-82C0-E1F944AC7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06ED3A-FA72-224B-82EA-F10A0595E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085CFF-5E50-3E4B-919B-F2E134BA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F73FC1-68FF-7F4D-8C66-82DF25F2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F3478-418A-A549-8907-DD05FD78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423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68CA3-CD7C-7440-8E2D-07E40CA8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9DE86A-F7DB-4544-AB4C-015EE2BE2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94F7E1-2636-2541-B139-05FC03385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0EF73C-0950-F346-AA97-6BFE5E59B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146760-8918-B74B-B5D3-FBEA8389E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920E70-831F-F14E-A347-2DB91E7D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D0DEAF-E4EC-0C42-8764-07401FF5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F1116D-E76C-214F-9CF3-562FD631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66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19EA4-7665-454D-A757-05A605E3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012757-8356-0440-935A-434FDD95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D87597-29D4-8048-B3B1-6D10F648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6002DE-DE7C-1E45-A127-D68C07ED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44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EB2531-D753-4848-8853-8B8A96CA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C9F81A-9CD0-3347-83AC-A05A6ECA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047F40-7144-D444-AFF2-8550B950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36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0A59-7AC7-5946-ADEF-16D08955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51D4C-7075-7044-A191-4D11B8AE1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0033A7-5AA7-2349-BE2E-D86FD39CF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6A51E3-D8D0-B24D-A528-46B5DA5D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CEB99-51A0-3443-BCCA-46540D56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E46D8D-D103-A145-B868-D50F8308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937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A46AA-F18D-7241-AE99-35AFE9A6A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71FF5-F2FF-9740-86ED-AEE14B39D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E9EEC7-C281-6340-87A4-241007F0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0EB4C5-CB2E-1448-92D0-02859DFD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1013B-1FEE-894D-A894-FF3E0E92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0F9FBE-AC11-AF48-9DF2-D10257F7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88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34DB1-6D32-AE4C-8FB2-A174546D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7F4F8D-BD4E-C249-A42E-8FC1DE669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D4C6D7-83B0-204F-9F72-4E42A5F79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C374E-58C4-B440-9278-B34A3416EB2E}" type="datetimeFigureOut">
              <a:t>2020. 8. 7.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F1F92-A28F-D64E-84A5-0673645D0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2D162-47AE-3949-A3BD-73D0D5BD9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F9885-2F50-CD47-931A-FDC180E7C0E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772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pendata.icpa.or.kr/OpenAPI/service/ipaFerryNavigatInfo/getDmstcNvgList?endRow=1&amp;skipRow=0&amp;numOfRows=13&amp;pageNo=1&amp;serviceKey=GK%2Bl5QlLpGSK9H3bruybzUiF%2BVA6xAMnyRYYaj8taJMMCFeqxwyCXCrby0aU9WnsaX8XmxzQrvU5mRBIrYLTMA%3D%3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5E140-A5DA-634A-8694-37B8ED60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kumimoji="1" lang="ko-KR" altLang="en-US"/>
              <a:t>공공데이터포털 </a:t>
            </a:r>
            <a:br>
              <a:rPr kumimoji="1" lang="en-US" altLang="ko-KR"/>
            </a:br>
            <a:r>
              <a:rPr kumimoji="1" lang="en-US" altLang="ko-KR"/>
              <a:t>API</a:t>
            </a:r>
            <a:r>
              <a:rPr kumimoji="1" lang="ko-KR" altLang="en-US"/>
              <a:t>활용 크롤링</a:t>
            </a:r>
            <a:br>
              <a:rPr kumimoji="1" lang="en-US" altLang="ko-KR"/>
            </a:br>
            <a:r>
              <a:rPr kumimoji="1" lang="en-US" altLang="ko-KR" sz="4900"/>
              <a:t>(</a:t>
            </a:r>
            <a:r>
              <a:rPr kumimoji="1" lang="ko-KR" altLang="en-US" sz="4900"/>
              <a:t>여객 운항정보 </a:t>
            </a:r>
            <a:r>
              <a:rPr kumimoji="1" lang="en-US" altLang="ko-KR" sz="4900"/>
              <a:t>xml</a:t>
            </a:r>
            <a:r>
              <a:rPr kumimoji="1" lang="ko-KR" altLang="en-US" sz="4900"/>
              <a:t> 데이터 크롤링</a:t>
            </a:r>
            <a:r>
              <a:rPr kumimoji="1" lang="en-US" altLang="ko-KR" sz="4900"/>
              <a:t>)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363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BC404-CF5E-9A47-8F60-BF491BB2D6D5}"/>
              </a:ext>
            </a:extLst>
          </p:cNvPr>
          <p:cNvSpPr txBox="1"/>
          <p:nvPr/>
        </p:nvSpPr>
        <p:spPr>
          <a:xfrm>
            <a:off x="2299504" y="2366377"/>
            <a:ext cx="7592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/>
              <a:t>쥬피터</a:t>
            </a:r>
            <a:r>
              <a:rPr kumimoji="1" lang="ko-KR" altLang="en-US" sz="4800"/>
              <a:t> 노트북에서 </a:t>
            </a:r>
            <a:endParaRPr kumimoji="1" lang="en-US" altLang="ko-KR" sz="4800"/>
          </a:p>
          <a:p>
            <a:pPr algn="ctr"/>
            <a:r>
              <a:rPr kumimoji="1" lang="en-US" altLang="ko-KR" sz="4800"/>
              <a:t>XML </a:t>
            </a:r>
            <a:r>
              <a:rPr kumimoji="1" lang="ko-KR" altLang="en-US" sz="4800"/>
              <a:t>데이터 크롤링하기</a:t>
            </a:r>
            <a:endParaRPr kumimoji="1" lang="en-US" altLang="ko-KR" sz="4800"/>
          </a:p>
          <a:p>
            <a:pPr algn="ctr"/>
            <a:r>
              <a:rPr kumimoji="1" lang="en-US" altLang="ko-Kore-KR" sz="4800"/>
              <a:t>(</a:t>
            </a:r>
            <a:r>
              <a:rPr kumimoji="1" lang="ko-KR" altLang="en-US" sz="4800"/>
              <a:t>여객 운항정보</a:t>
            </a:r>
            <a:r>
              <a:rPr kumimoji="1" lang="en-US" altLang="ko-KR" sz="4800"/>
              <a:t>)</a:t>
            </a:r>
            <a:endParaRPr kumimoji="1" lang="ko-Kore-KR" altLang="en-US" sz="4800"/>
          </a:p>
        </p:txBody>
      </p:sp>
    </p:spTree>
    <p:extLst>
      <p:ext uri="{BB962C8B-B14F-4D97-AF65-F5344CB8AC3E}">
        <p14:creationId xmlns:p14="http://schemas.microsoft.com/office/powerpoint/2010/main" val="370010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프로세스</a:t>
            </a:r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75EF4-5799-4443-9DF2-49376D335F98}"/>
              </a:ext>
            </a:extLst>
          </p:cNvPr>
          <p:cNvSpPr/>
          <p:nvPr/>
        </p:nvSpPr>
        <p:spPr>
          <a:xfrm>
            <a:off x="572847" y="1741211"/>
            <a:ext cx="92077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400"/>
              <a:t>step1. "url? + 파라미터(api_key)" 정의하기</a:t>
            </a:r>
            <a:endParaRPr lang="en-US" altLang="ko-Kore-KR" sz="2400"/>
          </a:p>
          <a:p>
            <a:endParaRPr lang="ko-Kore-KR" altLang="en-US" sz="2400"/>
          </a:p>
          <a:p>
            <a:r>
              <a:rPr lang="ko-Kore-KR" altLang="en-US" sz="2400"/>
              <a:t>step2. xml 데이터 확보</a:t>
            </a:r>
            <a:endParaRPr lang="en-US" altLang="ko-Kore-KR" sz="2400"/>
          </a:p>
          <a:p>
            <a:endParaRPr lang="ko-Kore-KR" altLang="en-US" sz="2400"/>
          </a:p>
          <a:p>
            <a:r>
              <a:rPr lang="ko-Kore-KR" altLang="en-US" sz="2400"/>
              <a:t>step3. xml 데이터에서 내용만 추출</a:t>
            </a:r>
            <a:endParaRPr lang="en-US" altLang="ko-Kore-KR" sz="2400"/>
          </a:p>
          <a:p>
            <a:endParaRPr lang="ko-Kore-KR" altLang="en-US" sz="2400"/>
          </a:p>
          <a:p>
            <a:r>
              <a:rPr lang="ko-Kore-KR" altLang="en-US" sz="2400"/>
              <a:t>step4. 내가 필요한 정보만 추출</a:t>
            </a:r>
          </a:p>
        </p:txBody>
      </p:sp>
    </p:spTree>
    <p:extLst>
      <p:ext uri="{BB962C8B-B14F-4D97-AF65-F5344CB8AC3E}">
        <p14:creationId xmlns:p14="http://schemas.microsoft.com/office/powerpoint/2010/main" val="137542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step1. </a:t>
            </a:r>
            <a:r>
              <a:rPr kumimoji="1" lang="ko-KR" altLang="en-US"/>
              <a:t>요청 </a:t>
            </a:r>
            <a:r>
              <a:rPr kumimoji="1" lang="en-US" altLang="ko-KR"/>
              <a:t>URL</a:t>
            </a:r>
            <a:r>
              <a:rPr kumimoji="1" lang="ko-KR" altLang="en-US"/>
              <a:t> 만들기</a:t>
            </a:r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21FDEA-D18C-6146-9359-B184D6B4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0" y="1537967"/>
            <a:ext cx="10828536" cy="49554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3DA5803-C5E5-704A-B1C3-0BAF8D8A005F}"/>
              </a:ext>
            </a:extLst>
          </p:cNvPr>
          <p:cNvSpPr/>
          <p:nvPr/>
        </p:nvSpPr>
        <p:spPr>
          <a:xfrm>
            <a:off x="1597306" y="3020994"/>
            <a:ext cx="9271322" cy="19676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0265B-38DF-4A40-AFCC-79B60072DA3F}"/>
              </a:ext>
            </a:extLst>
          </p:cNvPr>
          <p:cNvSpPr txBox="1"/>
          <p:nvPr/>
        </p:nvSpPr>
        <p:spPr>
          <a:xfrm>
            <a:off x="10057992" y="2682440"/>
            <a:ext cx="195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/>
              <a:t>본인</a:t>
            </a:r>
            <a:r>
              <a:rPr kumimoji="1" lang="ko-KR" altLang="en-US" sz="1600"/>
              <a:t> 인증키 입력</a:t>
            </a:r>
            <a:endParaRPr kumimoji="1" lang="ko-Kore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69B91-527D-9142-9E7F-F80E2AF670EB}"/>
              </a:ext>
            </a:extLst>
          </p:cNvPr>
          <p:cNvSpPr txBox="1"/>
          <p:nvPr/>
        </p:nvSpPr>
        <p:spPr>
          <a:xfrm>
            <a:off x="6321909" y="2093331"/>
            <a:ext cx="4051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600"/>
              <a:t>서비스</a:t>
            </a:r>
            <a:r>
              <a:rPr lang="ko-KR" altLang="en-US" sz="1600"/>
              <a:t> </a:t>
            </a:r>
            <a:r>
              <a:rPr lang="en-US" altLang="ko-KR" sz="1600"/>
              <a:t>“</a:t>
            </a:r>
            <a:r>
              <a:rPr lang="ko-Kore-KR" altLang="en-US" sz="1600"/>
              <a:t>국제</a:t>
            </a:r>
            <a:r>
              <a:rPr lang="ko-KR" altLang="en-US" sz="1600"/>
              <a:t> 및 연안 여객터미널 운항정보</a:t>
            </a:r>
            <a:r>
              <a:rPr lang="en-US" altLang="ko-KR" sz="1600"/>
              <a:t>”</a:t>
            </a:r>
            <a:endParaRPr lang="ko-Kore-KR" altLang="en-US" sz="16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20F8C9-AACE-E948-9AA9-FA5F93B2D81B}"/>
              </a:ext>
            </a:extLst>
          </p:cNvPr>
          <p:cNvSpPr/>
          <p:nvPr/>
        </p:nvSpPr>
        <p:spPr>
          <a:xfrm>
            <a:off x="5451676" y="2453835"/>
            <a:ext cx="1863524" cy="1736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64E90-9E65-D742-A79F-9EBB4A0C916A}"/>
              </a:ext>
            </a:extLst>
          </p:cNvPr>
          <p:cNvSpPr txBox="1"/>
          <p:nvPr/>
        </p:nvSpPr>
        <p:spPr>
          <a:xfrm>
            <a:off x="2039274" y="3378122"/>
            <a:ext cx="519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00B0F0"/>
                </a:solidFill>
              </a:rPr>
              <a:t>(</a:t>
            </a:r>
            <a:r>
              <a:rPr lang="ko-KR" altLang="en-US" sz="1400">
                <a:solidFill>
                  <a:srgbClr val="00B0F0"/>
                </a:solidFill>
              </a:rPr>
              <a:t>주의 </a:t>
            </a:r>
            <a:r>
              <a:rPr lang="en-US" altLang="ko-KR" sz="1400">
                <a:solidFill>
                  <a:srgbClr val="00B0F0"/>
                </a:solidFill>
              </a:rPr>
              <a:t>:</a:t>
            </a:r>
            <a:r>
              <a:rPr lang="ko-KR" altLang="en-US" sz="1400">
                <a:solidFill>
                  <a:srgbClr val="00B0F0"/>
                </a:solidFill>
              </a:rPr>
              <a:t> </a:t>
            </a:r>
            <a:r>
              <a:rPr lang="en-US" altLang="ko-Kore-KR" sz="1400">
                <a:solidFill>
                  <a:srgbClr val="00B0F0"/>
                </a:solidFill>
              </a:rPr>
              <a:t>unquote</a:t>
            </a:r>
            <a:r>
              <a:rPr lang="ko-KR" altLang="en-US" sz="1400">
                <a:solidFill>
                  <a:srgbClr val="00B0F0"/>
                </a:solidFill>
              </a:rPr>
              <a:t>된 인증키를 사용하여야 한다</a:t>
            </a:r>
            <a:r>
              <a:rPr lang="en-US" altLang="ko-KR" sz="1400">
                <a:solidFill>
                  <a:srgbClr val="00B0F0"/>
                </a:solidFill>
              </a:rPr>
              <a:t>)</a:t>
            </a:r>
            <a:endParaRPr lang="ko-Kore-KR" altLang="en-US" sz="1400">
              <a:solidFill>
                <a:srgbClr val="00B0F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BB456A-2913-0545-A8DB-1380E8E8E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0" y="771988"/>
            <a:ext cx="5816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6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step2. xml</a:t>
            </a:r>
            <a:r>
              <a:rPr kumimoji="1" lang="ko-KR" altLang="en-US"/>
              <a:t> 데이터 확보</a:t>
            </a:r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9B4BE5-2B6A-624A-B840-1FEEB4B944C9}"/>
              </a:ext>
            </a:extLst>
          </p:cNvPr>
          <p:cNvSpPr/>
          <p:nvPr/>
        </p:nvSpPr>
        <p:spPr>
          <a:xfrm>
            <a:off x="468676" y="568097"/>
            <a:ext cx="10869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xml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형식은 보기 불편하므로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우리가 보기 편하게 데이터를 변환해줘야 한다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ore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F0BE01-855D-2C41-A11E-7C2E80F8E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6"/>
          <a:stretch/>
        </p:blipFill>
        <p:spPr>
          <a:xfrm>
            <a:off x="451820" y="966451"/>
            <a:ext cx="10041137" cy="559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3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xml </a:t>
            </a:r>
            <a:r>
              <a:rPr kumimoji="1" lang="ko-KR" altLang="en-US"/>
              <a:t>데이터 </a:t>
            </a:r>
            <a:r>
              <a:rPr kumimoji="1" lang="en-US" altLang="ko-KR"/>
              <a:t>-&gt;</a:t>
            </a:r>
            <a:r>
              <a:rPr kumimoji="1" lang="ko-KR" altLang="en-US"/>
              <a:t> </a:t>
            </a:r>
            <a:r>
              <a:rPr kumimoji="1" lang="en-US" altLang="ko-KR"/>
              <a:t>dictionary</a:t>
            </a:r>
            <a:r>
              <a:rPr kumimoji="1" lang="ko-KR" altLang="en-US"/>
              <a:t> 형태로 변환</a:t>
            </a:r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9B4BE5-2B6A-624A-B840-1FEEB4B944C9}"/>
              </a:ext>
            </a:extLst>
          </p:cNvPr>
          <p:cNvSpPr/>
          <p:nvPr/>
        </p:nvSpPr>
        <p:spPr>
          <a:xfrm>
            <a:off x="468676" y="568097"/>
            <a:ext cx="10869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xmltodict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라이브러리 사용</a:t>
            </a:r>
            <a:endParaRPr lang="ko-Kore-KR" altLang="en-US" sz="16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F084C3-DD68-9B43-BCA4-DA6EDC9F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6" y="966451"/>
            <a:ext cx="11254648" cy="44121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9F8BC2-2DA8-174E-AA4D-4F6A80423541}"/>
              </a:ext>
            </a:extLst>
          </p:cNvPr>
          <p:cNvSpPr/>
          <p:nvPr/>
        </p:nvSpPr>
        <p:spPr>
          <a:xfrm>
            <a:off x="4375230" y="2118167"/>
            <a:ext cx="358816" cy="25464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C47BA9-001E-C94D-BBAA-96B862352838}"/>
              </a:ext>
            </a:extLst>
          </p:cNvPr>
          <p:cNvSpPr/>
          <p:nvPr/>
        </p:nvSpPr>
        <p:spPr>
          <a:xfrm>
            <a:off x="3102015" y="1967698"/>
            <a:ext cx="416689" cy="2083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AE19E0-96B1-F641-B4E5-294C86D3BADB}"/>
              </a:ext>
            </a:extLst>
          </p:cNvPr>
          <p:cNvSpPr/>
          <p:nvPr/>
        </p:nvSpPr>
        <p:spPr>
          <a:xfrm>
            <a:off x="1828800" y="1759354"/>
            <a:ext cx="2187615" cy="2083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642EFA-7A4D-2B46-8A52-969B5C585C6E}"/>
              </a:ext>
            </a:extLst>
          </p:cNvPr>
          <p:cNvSpPr/>
          <p:nvPr/>
        </p:nvSpPr>
        <p:spPr>
          <a:xfrm>
            <a:off x="5486401" y="2291789"/>
            <a:ext cx="1689904" cy="18519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B51E1-6728-5948-970B-000440C5F140}"/>
              </a:ext>
            </a:extLst>
          </p:cNvPr>
          <p:cNvSpPr txBox="1"/>
          <p:nvPr/>
        </p:nvSpPr>
        <p:spPr>
          <a:xfrm>
            <a:off x="758141" y="2651660"/>
            <a:ext cx="45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이제 데이터는 </a:t>
            </a:r>
            <a:endParaRPr kumimoji="1" lang="en-US" altLang="ko-Kore-KR"/>
          </a:p>
          <a:p>
            <a:r>
              <a:rPr kumimoji="1" lang="ko-Kore-KR" altLang="en-US"/>
              <a:t>딕셔너리의</a:t>
            </a:r>
            <a:r>
              <a:rPr kumimoji="1" lang="ko-KR" altLang="en-US"/>
              <a:t> </a:t>
            </a:r>
            <a:r>
              <a:rPr kumimoji="1" lang="en-US" altLang="ko-KR"/>
              <a:t>key:value</a:t>
            </a:r>
            <a:r>
              <a:rPr kumimoji="1" lang="ko-KR" altLang="en-US"/>
              <a:t> 형태로 존재하게 된다</a:t>
            </a:r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A29FF8-D551-404B-9315-2E90D9B0B4EA}"/>
              </a:ext>
            </a:extLst>
          </p:cNvPr>
          <p:cNvSpPr/>
          <p:nvPr/>
        </p:nvSpPr>
        <p:spPr>
          <a:xfrm>
            <a:off x="5486401" y="2500134"/>
            <a:ext cx="3206186" cy="2801071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B7C17-D3BD-5842-8D99-A7CAE3D63751}"/>
              </a:ext>
            </a:extLst>
          </p:cNvPr>
          <p:cNvSpPr txBox="1"/>
          <p:nvPr/>
        </p:nvSpPr>
        <p:spPr>
          <a:xfrm>
            <a:off x="8692587" y="2441679"/>
            <a:ext cx="202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>
                <a:solidFill>
                  <a:srgbClr val="00B0F0"/>
                </a:solidFill>
              </a:rPr>
              <a:t>최종적으로</a:t>
            </a:r>
            <a:endParaRPr kumimoji="1" lang="en-US" altLang="ko-Kore-KR">
              <a:solidFill>
                <a:srgbClr val="00B0F0"/>
              </a:solidFill>
            </a:endParaRPr>
          </a:p>
          <a:p>
            <a:r>
              <a:rPr kumimoji="1" lang="ko-KR" altLang="en-US">
                <a:solidFill>
                  <a:srgbClr val="00B0F0"/>
                </a:solidFill>
              </a:rPr>
              <a:t>원하는 데이터</a:t>
            </a:r>
            <a:endParaRPr kumimoji="1" lang="ko-Kore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1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/>
              <a:t>step3. xml </a:t>
            </a:r>
            <a:r>
              <a:rPr lang="ko-KR" altLang="en-US"/>
              <a:t>데이터에서 </a:t>
            </a:r>
            <a:r>
              <a:rPr lang="en-US" altLang="ko-KR"/>
              <a:t>“</a:t>
            </a:r>
            <a:r>
              <a:rPr lang="ko-KR" altLang="en-US"/>
              <a:t>내용</a:t>
            </a:r>
            <a:r>
              <a:rPr lang="en-US" altLang="ko-KR"/>
              <a:t>”</a:t>
            </a:r>
            <a:r>
              <a:rPr lang="ko-KR" altLang="en-US"/>
              <a:t>만 추출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9B4BE5-2B6A-624A-B840-1FEEB4B944C9}"/>
              </a:ext>
            </a:extLst>
          </p:cNvPr>
          <p:cNvSpPr/>
          <p:nvPr/>
        </p:nvSpPr>
        <p:spPr>
          <a:xfrm>
            <a:off x="468676" y="568097"/>
            <a:ext cx="10869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값들을 이용해서 우리가 원하는 내용만 추출</a:t>
            </a:r>
            <a:endParaRPr lang="ko-Kore-KR" altLang="en-US" sz="16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9E46AE-0D10-4D42-B75E-AFA4C046A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9" b="14980"/>
          <a:stretch/>
        </p:blipFill>
        <p:spPr>
          <a:xfrm>
            <a:off x="468675" y="906651"/>
            <a:ext cx="8293360" cy="56564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B191A-7105-2142-92F3-58945591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655" y="2470930"/>
            <a:ext cx="4395109" cy="11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/>
              <a:t>step4. </a:t>
            </a:r>
            <a:r>
              <a:rPr lang="ko-KR" altLang="en-US"/>
              <a:t>내가 필요한 정보만 추출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9B4BE5-2B6A-624A-B840-1FEEB4B944C9}"/>
              </a:ext>
            </a:extLst>
          </p:cNvPr>
          <p:cNvSpPr/>
          <p:nvPr/>
        </p:nvSpPr>
        <p:spPr>
          <a:xfrm>
            <a:off x="468676" y="568097"/>
            <a:ext cx="10869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lang="ko-KR" altLang="en-US" sz="160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백령도</a:t>
            </a:r>
            <a:r>
              <a:rPr lang="en-US" altLang="ko-KR" sz="160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lang="ko-KR" altLang="en-US" sz="160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관련된 정보만 가져오려면</a:t>
            </a:r>
            <a:endParaRPr lang="ko-Kore-KR" altLang="en-US" sz="16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D911AA-CA34-464B-BF75-FFC8A53C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7" y="966451"/>
            <a:ext cx="5780750" cy="587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8119AE-3626-8A41-B518-470915CF934B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695A3-0C50-8343-9396-9594CA672D6D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공공데이터포털</a:t>
            </a:r>
            <a:r>
              <a:rPr kumimoji="1" lang="ko-KR" altLang="en-US"/>
              <a:t> 소개</a:t>
            </a:r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186F43-9406-9444-86E3-7D001FBB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6" y="902283"/>
            <a:ext cx="7960659" cy="53524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BBADD6-F5E5-1648-A5D1-D5F25E5B8317}"/>
              </a:ext>
            </a:extLst>
          </p:cNvPr>
          <p:cNvSpPr/>
          <p:nvPr/>
        </p:nvSpPr>
        <p:spPr>
          <a:xfrm>
            <a:off x="468676" y="536013"/>
            <a:ext cx="10869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국가에서 보유하고 있는 다양한 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공공데이터</a:t>
            </a:r>
            <a:r>
              <a:rPr lang="ko-KR" altLang="en-US" sz="160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제공해주는 사이트</a:t>
            </a:r>
            <a:endParaRPr lang="ko-Kore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638E4-D0D5-B649-AB2B-91F45BD38FAA}"/>
              </a:ext>
            </a:extLst>
          </p:cNvPr>
          <p:cNvSpPr txBox="1"/>
          <p:nvPr/>
        </p:nvSpPr>
        <p:spPr>
          <a:xfrm>
            <a:off x="182880" y="6488668"/>
            <a:ext cx="544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data.go.kr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810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데이터찾기에서 검색</a:t>
            </a:r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9B4BE5-2B6A-624A-B840-1FEEB4B944C9}"/>
              </a:ext>
            </a:extLst>
          </p:cNvPr>
          <p:cNvSpPr/>
          <p:nvPr/>
        </p:nvSpPr>
        <p:spPr>
          <a:xfrm>
            <a:off x="468676" y="568097"/>
            <a:ext cx="10869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</a:t>
            </a:r>
            <a:r>
              <a:rPr kumimoji="1" lang="en-US" altLang="ko-KR" sz="1600"/>
              <a:t>“</a:t>
            </a:r>
            <a:r>
              <a:rPr kumimoji="1" lang="ko-KR" altLang="en-US" sz="1600"/>
              <a:t>여객 운항정보</a:t>
            </a:r>
            <a:r>
              <a:rPr kumimoji="1" lang="en-US" altLang="ko-KR" sz="1600"/>
              <a:t>” </a:t>
            </a:r>
            <a:r>
              <a:rPr kumimoji="1" lang="ko-KR" altLang="en-US" sz="1600"/>
              <a:t>검색해서 </a:t>
            </a:r>
            <a:r>
              <a:rPr kumimoji="1" lang="en-US" altLang="ko-KR" sz="1600"/>
              <a:t>OPEN API</a:t>
            </a:r>
            <a:r>
              <a:rPr kumimoji="1" lang="ko-KR" altLang="en-US" sz="1600"/>
              <a:t> 데이터 수집</a:t>
            </a:r>
            <a:endParaRPr lang="ko-Kore-KR" altLang="en-US" sz="16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D087B4-1548-1F4A-AB75-4CD7E9E5B719}"/>
              </a:ext>
            </a:extLst>
          </p:cNvPr>
          <p:cNvGrpSpPr/>
          <p:nvPr/>
        </p:nvGrpSpPr>
        <p:grpSpPr>
          <a:xfrm>
            <a:off x="622869" y="1235242"/>
            <a:ext cx="8833840" cy="5504424"/>
            <a:chOff x="622869" y="1235242"/>
            <a:chExt cx="8833840" cy="550442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83F1E1D-2C3A-1A43-8E42-B8CEBBD570AC}"/>
                </a:ext>
              </a:extLst>
            </p:cNvPr>
            <p:cNvGrpSpPr/>
            <p:nvPr/>
          </p:nvGrpSpPr>
          <p:grpSpPr>
            <a:xfrm>
              <a:off x="622869" y="1235242"/>
              <a:ext cx="8833840" cy="5504424"/>
              <a:chOff x="622868" y="902283"/>
              <a:chExt cx="9368193" cy="5837383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7F03BF3-5AAB-8F4C-95BB-972B85238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869" y="902283"/>
                <a:ext cx="9188105" cy="4488734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6E42DA1-173C-9E41-85EC-48DD4CF8C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68" y="3889134"/>
                <a:ext cx="9368193" cy="2850532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C69BA4-FBBF-694E-95B0-96352D88BD98}"/>
                </a:ext>
              </a:extLst>
            </p:cNvPr>
            <p:cNvSpPr/>
            <p:nvPr/>
          </p:nvSpPr>
          <p:spPr>
            <a:xfrm>
              <a:off x="817770" y="2623165"/>
              <a:ext cx="656217" cy="258184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B1809A-943C-0F41-AEEF-84F5958C6653}"/>
                </a:ext>
              </a:extLst>
            </p:cNvPr>
            <p:cNvSpPr/>
            <p:nvPr/>
          </p:nvSpPr>
          <p:spPr>
            <a:xfrm>
              <a:off x="849854" y="5782105"/>
              <a:ext cx="4586442" cy="84812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692DF2-7C54-5C43-BEFE-8E48C03E693B}"/>
                </a:ext>
              </a:extLst>
            </p:cNvPr>
            <p:cNvSpPr/>
            <p:nvPr/>
          </p:nvSpPr>
          <p:spPr>
            <a:xfrm>
              <a:off x="3459663" y="4189007"/>
              <a:ext cx="928842" cy="30554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391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활용신청하기</a:t>
            </a:r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FEF955-7DAC-8046-AB11-43799B879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6" y="902283"/>
            <a:ext cx="8900744" cy="5782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7BD8F5-4840-DB42-93E2-2A6AAACF4F3C}"/>
              </a:ext>
            </a:extLst>
          </p:cNvPr>
          <p:cNvSpPr/>
          <p:nvPr/>
        </p:nvSpPr>
        <p:spPr>
          <a:xfrm>
            <a:off x="8347786" y="1502182"/>
            <a:ext cx="785456" cy="28358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590667-F972-4744-9956-E3870F253D87}"/>
              </a:ext>
            </a:extLst>
          </p:cNvPr>
          <p:cNvSpPr/>
          <p:nvPr/>
        </p:nvSpPr>
        <p:spPr>
          <a:xfrm>
            <a:off x="1957743" y="6310852"/>
            <a:ext cx="1904252" cy="24055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F458E-2A7F-FF46-BB3F-CB8D643D3389}"/>
              </a:ext>
            </a:extLst>
          </p:cNvPr>
          <p:cNvSpPr txBox="1"/>
          <p:nvPr/>
        </p:nvSpPr>
        <p:spPr>
          <a:xfrm>
            <a:off x="9369420" y="1355464"/>
            <a:ext cx="2822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활용신청하면</a:t>
            </a:r>
            <a:endParaRPr kumimoji="1" lang="en-US" altLang="ko-Kore-KR"/>
          </a:p>
          <a:p>
            <a:r>
              <a:rPr kumimoji="1" lang="en-US" altLang="ko-Kore-KR"/>
              <a:t>API</a:t>
            </a:r>
            <a:r>
              <a:rPr kumimoji="1" lang="ko-KR" altLang="en-US"/>
              <a:t> 사용 승인이 이뤄지고</a:t>
            </a:r>
            <a:r>
              <a:rPr kumimoji="1" lang="en-US" altLang="ko-KR"/>
              <a:t>,</a:t>
            </a:r>
          </a:p>
          <a:p>
            <a:r>
              <a:rPr kumimoji="1" lang="ko-KR" altLang="en-US"/>
              <a:t>인증키가 발급된다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123A6-C1F9-B144-8E0D-7BBD4F39DDBE}"/>
              </a:ext>
            </a:extLst>
          </p:cNvPr>
          <p:cNvSpPr txBox="1"/>
          <p:nvPr/>
        </p:nvSpPr>
        <p:spPr>
          <a:xfrm>
            <a:off x="3939772" y="6246464"/>
            <a:ext cx="66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API </a:t>
            </a:r>
            <a:r>
              <a:rPr kumimoji="1" lang="ko-KR" altLang="en-US"/>
              <a:t>사용방법 문서를 살펴보면</a:t>
            </a:r>
            <a:r>
              <a:rPr kumimoji="1" lang="en-US" altLang="ko-KR"/>
              <a:t>,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476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인증키가 필요</a:t>
            </a:r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9B4BE5-2B6A-624A-B840-1FEEB4B944C9}"/>
              </a:ext>
            </a:extLst>
          </p:cNvPr>
          <p:cNvSpPr/>
          <p:nvPr/>
        </p:nvSpPr>
        <p:spPr>
          <a:xfrm>
            <a:off x="468676" y="536013"/>
            <a:ext cx="10869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마이페이지 </a:t>
            </a:r>
            <a:r>
              <a:rPr lang="en-US" altLang="ko-KR" sz="160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60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인증키 발급현황에서 확인</a:t>
            </a:r>
            <a:endParaRPr lang="ko-Kore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B9ADFE-D9DC-934A-B94D-8684344C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13" y="1289558"/>
            <a:ext cx="11030174" cy="40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8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API </a:t>
            </a:r>
            <a:r>
              <a:rPr kumimoji="1" lang="ko-KR" altLang="en-US"/>
              <a:t>사용방법 문서 살펴보기</a:t>
            </a:r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D106C2-614C-FD47-987C-16B6FDA8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193800"/>
            <a:ext cx="97155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0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제공되는 서비스 목록</a:t>
            </a:r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056377-5CC5-8A4B-BDD6-C3DBB8FB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9" y="779523"/>
            <a:ext cx="9032404" cy="55701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3CFE18A-C091-6841-A66D-C081CADCACA0}"/>
              </a:ext>
            </a:extLst>
          </p:cNvPr>
          <p:cNvSpPr/>
          <p:nvPr/>
        </p:nvSpPr>
        <p:spPr>
          <a:xfrm>
            <a:off x="553419" y="5871411"/>
            <a:ext cx="8815170" cy="3368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0D76D-8625-AE41-8E30-ADB7982C9E8B}"/>
              </a:ext>
            </a:extLst>
          </p:cNvPr>
          <p:cNvSpPr txBox="1"/>
          <p:nvPr/>
        </p:nvSpPr>
        <p:spPr>
          <a:xfrm>
            <a:off x="9585823" y="5817164"/>
            <a:ext cx="2498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여객 운항정보 데이터를 수집해보자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116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CD6A7081-8E7B-A045-8B45-8F70AF35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35" y="3367170"/>
            <a:ext cx="7457285" cy="13480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01D359-8FB7-844A-B62B-1181A97A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0" y="1013809"/>
            <a:ext cx="9944100" cy="1435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데이터를 요청하는 </a:t>
            </a:r>
            <a:r>
              <a:rPr kumimoji="1" lang="en-US" altLang="ko-KR"/>
              <a:t>URL</a:t>
            </a:r>
            <a:r>
              <a:rPr kumimoji="1" lang="ko-KR" altLang="en-US"/>
              <a:t> 양식</a:t>
            </a:r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4FAD82-35FE-9E42-8AFE-D94D2345EC17}"/>
              </a:ext>
            </a:extLst>
          </p:cNvPr>
          <p:cNvSpPr/>
          <p:nvPr/>
        </p:nvSpPr>
        <p:spPr>
          <a:xfrm>
            <a:off x="4667439" y="1709664"/>
            <a:ext cx="1849108" cy="37345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18879B-828C-D845-8239-A8A5843098AF}"/>
              </a:ext>
            </a:extLst>
          </p:cNvPr>
          <p:cNvSpPr/>
          <p:nvPr/>
        </p:nvSpPr>
        <p:spPr>
          <a:xfrm>
            <a:off x="972273" y="2099156"/>
            <a:ext cx="2639028" cy="336884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B4A2D-C82F-F64F-85B8-96CDF13FD28B}"/>
              </a:ext>
            </a:extLst>
          </p:cNvPr>
          <p:cNvSpPr txBox="1"/>
          <p:nvPr/>
        </p:nvSpPr>
        <p:spPr>
          <a:xfrm>
            <a:off x="6261495" y="1340332"/>
            <a:ext cx="4051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600">
                <a:solidFill>
                  <a:srgbClr val="FF0000"/>
                </a:solidFill>
              </a:rPr>
              <a:t>서비스</a:t>
            </a:r>
            <a:r>
              <a:rPr lang="ko-KR" altLang="en-US" sz="1600">
                <a:solidFill>
                  <a:srgbClr val="FF0000"/>
                </a:solidFill>
              </a:rPr>
              <a:t> </a:t>
            </a:r>
            <a:r>
              <a:rPr lang="en-US" altLang="ko-KR" sz="1600">
                <a:solidFill>
                  <a:srgbClr val="FF0000"/>
                </a:solidFill>
              </a:rPr>
              <a:t>“</a:t>
            </a:r>
            <a:r>
              <a:rPr lang="ko-Kore-KR" altLang="en-US" sz="1600">
                <a:solidFill>
                  <a:srgbClr val="FF0000"/>
                </a:solidFill>
              </a:rPr>
              <a:t>국제</a:t>
            </a:r>
            <a:r>
              <a:rPr lang="ko-KR" altLang="en-US" sz="1600">
                <a:solidFill>
                  <a:srgbClr val="FF0000"/>
                </a:solidFill>
              </a:rPr>
              <a:t> 및 연안 여객터미널 운항정보</a:t>
            </a:r>
            <a:r>
              <a:rPr lang="en-US" altLang="ko-KR" sz="1600">
                <a:solidFill>
                  <a:srgbClr val="FF0000"/>
                </a:solidFill>
              </a:rPr>
              <a:t>”</a:t>
            </a:r>
            <a:endParaRPr lang="ko-Kore-KR" altLang="en-US" sz="1600">
              <a:solidFill>
                <a:srgbClr val="FF0000"/>
              </a:solidFill>
            </a:endParaRPr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572B1E56-CD1A-8944-BCE3-B252C5AAF77E}"/>
              </a:ext>
            </a:extLst>
          </p:cNvPr>
          <p:cNvSpPr/>
          <p:nvPr/>
        </p:nvSpPr>
        <p:spPr>
          <a:xfrm>
            <a:off x="1296671" y="2612418"/>
            <a:ext cx="737937" cy="499750"/>
          </a:xfrm>
          <a:prstGeom prst="downArrow">
            <a:avLst/>
          </a:prstGeom>
          <a:solidFill>
            <a:srgbClr val="00B0F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E2498-E86A-734D-BB20-31DAE94DD009}"/>
              </a:ext>
            </a:extLst>
          </p:cNvPr>
          <p:cNvSpPr txBox="1"/>
          <p:nvPr/>
        </p:nvSpPr>
        <p:spPr>
          <a:xfrm>
            <a:off x="2157771" y="2703911"/>
            <a:ext cx="369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>
                <a:solidFill>
                  <a:srgbClr val="00B0F0"/>
                </a:solidFill>
              </a:rPr>
              <a:t>요청</a:t>
            </a:r>
            <a:r>
              <a:rPr kumimoji="1" lang="ko-KR" altLang="en-US">
                <a:solidFill>
                  <a:srgbClr val="00B0F0"/>
                </a:solidFill>
              </a:rPr>
              <a:t> 메시지 상세</a:t>
            </a:r>
            <a:endParaRPr kumimoji="1" lang="ko-Kore-KR" altLang="en-US">
              <a:solidFill>
                <a:srgbClr val="00B0F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350380-6C02-2A4D-AB52-030399264FFD}"/>
              </a:ext>
            </a:extLst>
          </p:cNvPr>
          <p:cNvSpPr/>
          <p:nvPr/>
        </p:nvSpPr>
        <p:spPr>
          <a:xfrm>
            <a:off x="4897773" y="2104004"/>
            <a:ext cx="625642" cy="352926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1319F4-DEEE-6144-BCDE-BEEE47DA0C43}"/>
              </a:ext>
            </a:extLst>
          </p:cNvPr>
          <p:cNvSpPr txBox="1"/>
          <p:nvPr/>
        </p:nvSpPr>
        <p:spPr>
          <a:xfrm>
            <a:off x="5233744" y="2458387"/>
            <a:ext cx="346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rgbClr val="00B050"/>
                </a:solidFill>
              </a:rPr>
              <a:t>자신만의 인증키 입력</a:t>
            </a:r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C8E45A-EF93-354E-951E-9E67D9A6637D}"/>
              </a:ext>
            </a:extLst>
          </p:cNvPr>
          <p:cNvSpPr/>
          <p:nvPr/>
        </p:nvSpPr>
        <p:spPr>
          <a:xfrm>
            <a:off x="5730766" y="3627013"/>
            <a:ext cx="959402" cy="829239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113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5E053-F043-CF41-9D04-5E735C666D6F}"/>
              </a:ext>
            </a:extLst>
          </p:cNvPr>
          <p:cNvSpPr/>
          <p:nvPr/>
        </p:nvSpPr>
        <p:spPr>
          <a:xfrm>
            <a:off x="451820" y="462578"/>
            <a:ext cx="11740179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1F88-269D-B346-9729-8AAF389A0C04}"/>
              </a:ext>
            </a:extLst>
          </p:cNvPr>
          <p:cNvSpPr txBox="1"/>
          <p:nvPr/>
        </p:nvSpPr>
        <p:spPr>
          <a:xfrm>
            <a:off x="354998" y="118334"/>
            <a:ext cx="57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데이터를 요청하는 </a:t>
            </a:r>
            <a:r>
              <a:rPr kumimoji="1" lang="en-US" altLang="ko-KR"/>
              <a:t>URL</a:t>
            </a:r>
            <a:r>
              <a:rPr kumimoji="1" lang="ko-KR" altLang="en-US"/>
              <a:t> 양식</a:t>
            </a:r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DA3F70-EAFB-DB49-B3CE-90B143AA008E}"/>
              </a:ext>
            </a:extLst>
          </p:cNvPr>
          <p:cNvSpPr/>
          <p:nvPr/>
        </p:nvSpPr>
        <p:spPr>
          <a:xfrm>
            <a:off x="534297" y="864232"/>
            <a:ext cx="115429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>
                <a:hlinkClick r:id="rId2"/>
              </a:rPr>
              <a:t>https://opendata.icpa.or.kr/OpenAPI/service/ipaFerryNavigatInfo/getDmstcNvgList</a:t>
            </a:r>
          </a:p>
          <a:p>
            <a:r>
              <a:rPr lang="en" altLang="ko-Kore-KR" sz="1600">
                <a:hlinkClick r:id="rId2"/>
              </a:rPr>
              <a:t>?endRow=1&amp;skipRow=0&amp;numOfRows=13&amp;pageNo=1</a:t>
            </a:r>
          </a:p>
          <a:p>
            <a:r>
              <a:rPr lang="en" altLang="ko-Kore-KR" sz="1600">
                <a:hlinkClick r:id="rId2"/>
              </a:rPr>
              <a:t>&amp;serviceKey=GK%2Bl5QlLpGSK9H3bruybzUiF%2BVA6xAMnyRYYaj8taJMMCFeqxwyCXCrby0aU9WnsaX8XmxzQrvU5mRBIrYLTMA%3D%3D</a:t>
            </a:r>
            <a:endParaRPr lang="ko-Kore-KR" altLang="en-US" sz="16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C548F8-8FB4-AE44-AC38-DEB3F9D70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4" y="1706912"/>
            <a:ext cx="5185187" cy="51157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849C99-56F6-F546-BA2D-EA9A06073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398" y="2393288"/>
            <a:ext cx="6842497" cy="424986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3F7CDC-C7C7-3E44-A730-2732063BF0D5}"/>
              </a:ext>
            </a:extLst>
          </p:cNvPr>
          <p:cNvSpPr/>
          <p:nvPr/>
        </p:nvSpPr>
        <p:spPr>
          <a:xfrm>
            <a:off x="2732447" y="1151076"/>
            <a:ext cx="1366221" cy="24742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B96C19-02E6-0E47-A9CE-16D575CB5775}"/>
              </a:ext>
            </a:extLst>
          </p:cNvPr>
          <p:cNvSpPr/>
          <p:nvPr/>
        </p:nvSpPr>
        <p:spPr>
          <a:xfrm>
            <a:off x="4206244" y="1151076"/>
            <a:ext cx="892885" cy="24742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06DABC-B852-CD4C-BB10-8AE1612960A0}"/>
              </a:ext>
            </a:extLst>
          </p:cNvPr>
          <p:cNvSpPr/>
          <p:nvPr/>
        </p:nvSpPr>
        <p:spPr>
          <a:xfrm>
            <a:off x="4627582" y="4097472"/>
            <a:ext cx="1678193" cy="11833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29B0D3-2F78-9E40-9B24-6F8584F4F7C1}"/>
              </a:ext>
            </a:extLst>
          </p:cNvPr>
          <p:cNvSpPr/>
          <p:nvPr/>
        </p:nvSpPr>
        <p:spPr>
          <a:xfrm>
            <a:off x="468676" y="568097"/>
            <a:ext cx="10869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</a:t>
            </a:r>
            <a:r>
              <a:rPr kumimoji="1" lang="ko-KR" altLang="en-US" sz="1600"/>
              <a:t>총 </a:t>
            </a:r>
            <a:r>
              <a:rPr kumimoji="1" lang="en-US" altLang="ko-KR" sz="1600"/>
              <a:t>13</a:t>
            </a:r>
            <a:r>
              <a:rPr kumimoji="1" lang="ko-KR" altLang="en-US" sz="1600"/>
              <a:t>개의 데이터가 있는 여객 운항정보 데이터 요청 </a:t>
            </a:r>
            <a:r>
              <a:rPr kumimoji="1" lang="en-US" altLang="ko-KR" sz="1600"/>
              <a:t>url</a:t>
            </a:r>
            <a:endParaRPr lang="ko-Kore-KR" altLang="en-US" sz="1600"/>
          </a:p>
        </p:txBody>
      </p:sp>
    </p:spTree>
    <p:extLst>
      <p:ext uri="{BB962C8B-B14F-4D97-AF65-F5344CB8AC3E}">
        <p14:creationId xmlns:p14="http://schemas.microsoft.com/office/powerpoint/2010/main" val="371173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4925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285</Words>
  <Application>Microsoft Macintosh PowerPoint</Application>
  <PresentationFormat>와이드스크린</PresentationFormat>
  <Paragraphs>52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Apple SD Gothic NEO</vt:lpstr>
      <vt:lpstr>Arial</vt:lpstr>
      <vt:lpstr>Calibri</vt:lpstr>
      <vt:lpstr>Calibri Light</vt:lpstr>
      <vt:lpstr>Office 테마</vt:lpstr>
      <vt:lpstr>공공데이터포털  API활용 크롤링 (여객 운항정보 xml 데이터 크롤링)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공공데이터포털  API활용 크롤링</dc:title>
  <dc:creator>Donghwan Lee</dc:creator>
  <cp:lastModifiedBy>Donghwan Lee</cp:lastModifiedBy>
  <cp:revision>107</cp:revision>
  <dcterms:created xsi:type="dcterms:W3CDTF">2020-08-06T16:37:20Z</dcterms:created>
  <dcterms:modified xsi:type="dcterms:W3CDTF">2020-08-06T18:21:55Z</dcterms:modified>
</cp:coreProperties>
</file>